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68" r:id="rId3"/>
    <p:sldId id="273" r:id="rId4"/>
    <p:sldId id="278" r:id="rId5"/>
    <p:sldId id="277" r:id="rId6"/>
    <p:sldId id="276" r:id="rId7"/>
    <p:sldId id="264" r:id="rId8"/>
    <p:sldId id="265" r:id="rId9"/>
    <p:sldId id="274" r:id="rId10"/>
    <p:sldId id="259" r:id="rId11"/>
    <p:sldId id="270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79949" autoAdjust="0"/>
  </p:normalViewPr>
  <p:slideViewPr>
    <p:cSldViewPr>
      <p:cViewPr>
        <p:scale>
          <a:sx n="100" d="100"/>
          <a:sy n="100" d="100"/>
        </p:scale>
        <p:origin x="-378" y="6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A0832-24A3-4AD4-B2D4-7A1710F1487A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1F8A9-4A74-4055-AABD-BF6603572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353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1F8A9-4A74-4055-AABD-BF66035723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456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1F8A9-4A74-4055-AABD-BF660357237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402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1F8A9-4A74-4055-AABD-BF660357237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29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1F8A9-4A74-4055-AABD-BF660357237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29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1F8A9-4A74-4055-AABD-BF660357237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5213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1F8A9-4A74-4055-AABD-BF660357237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293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1F8A9-4A74-4055-AABD-BF660357237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267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1F8A9-4A74-4055-AABD-BF660357237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241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13F7-A87E-42EC-B0E3-C714313D049A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177-4292-4F23-8C70-BBED8C44C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72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13F7-A87E-42EC-B0E3-C714313D049A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177-4292-4F23-8C70-BBED8C44C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75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13F7-A87E-42EC-B0E3-C714313D049A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177-4292-4F23-8C70-BBED8C44C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964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32004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4750"/>
            <a:ext cx="6400800" cy="9144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6/30/2025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Footer Text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267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6/30/2025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Footer Text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480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28701"/>
            <a:ext cx="7772400" cy="1878806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051573"/>
            <a:ext cx="7772400" cy="848915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6/30/2025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Footer Text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419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6/30/2025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Footer Text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200150"/>
            <a:ext cx="4041648" cy="339471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007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4040188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1" y="1200150"/>
            <a:ext cx="4041775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6/30/2025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Footer Text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659636"/>
            <a:ext cx="4041648" cy="29352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1659637"/>
            <a:ext cx="4041648" cy="293489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207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6/30/2025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Footer Text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86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6/30/2025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Footer Text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416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8" y="200025"/>
            <a:ext cx="3008313" cy="1571625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8" y="204788"/>
            <a:ext cx="499586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8" y="1828801"/>
            <a:ext cx="3008313" cy="2765822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6/30/2025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Footer Text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485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13F7-A87E-42EC-B0E3-C714313D049A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177-4292-4F23-8C70-BBED8C44C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8986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171450"/>
            <a:ext cx="5711824" cy="671513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857250"/>
            <a:ext cx="6054724" cy="3405783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4357688"/>
            <a:ext cx="5711824" cy="40005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6/30/2025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Footer Text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0501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6/30/2025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Footer Text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6327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6/30/2025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Footer Text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4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13F7-A87E-42EC-B0E3-C714313D049A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177-4292-4F23-8C70-BBED8C44C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50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13F7-A87E-42EC-B0E3-C714313D049A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177-4292-4F23-8C70-BBED8C44C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595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13F7-A87E-42EC-B0E3-C714313D049A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177-4292-4F23-8C70-BBED8C44C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92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13F7-A87E-42EC-B0E3-C714313D049A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177-4292-4F23-8C70-BBED8C44C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04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13F7-A87E-42EC-B0E3-C714313D049A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177-4292-4F23-8C70-BBED8C44C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925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13F7-A87E-42EC-B0E3-C714313D049A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177-4292-4F23-8C70-BBED8C44C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300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413F7-A87E-42EC-B0E3-C714313D049A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177-4292-4F23-8C70-BBED8C44C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201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413F7-A87E-42EC-B0E3-C714313D049A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79177-4292-4F23-8C70-BBED8C44C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96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01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8" y="4767263"/>
            <a:ext cx="2085975" cy="273844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6/30/2025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6" y="4767263"/>
            <a:ext cx="2847975" cy="273844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Footer Text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9" y="4767263"/>
            <a:ext cx="561975" cy="273844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926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t-sE14dYX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1609" y="1428750"/>
            <a:ext cx="7772400" cy="685800"/>
          </a:xfrm>
        </p:spPr>
        <p:txBody>
          <a:bodyPr/>
          <a:lstStyle/>
          <a:p>
            <a:r>
              <a:rPr lang="en-CA" sz="4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Sawfish of the Caribbean</a:t>
            </a:r>
            <a:br>
              <a:rPr lang="en-CA" sz="4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We Know and Where We Go from Here</a:t>
            </a:r>
            <a:endParaRPr lang="en-CA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3257550"/>
            <a:ext cx="7848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Olga</a:t>
            </a:r>
            <a:r>
              <a:rPr lang="en-US" dirty="0" smtClean="0"/>
              <a:t> </a:t>
            </a:r>
            <a:r>
              <a:rPr lang="en-US" b="1" dirty="0" err="1" smtClean="0"/>
              <a:t>Koubrak</a:t>
            </a:r>
            <a:r>
              <a:rPr lang="en-US" b="1" dirty="0" smtClean="0"/>
              <a:t>, JD, PhD</a:t>
            </a:r>
          </a:p>
          <a:p>
            <a:pPr algn="ctr"/>
            <a:r>
              <a:rPr lang="en-US" smtClean="0"/>
              <a:t>Consultant</a:t>
            </a:r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b="1" dirty="0" smtClean="0"/>
              <a:t>SPAW STAC 11 </a:t>
            </a:r>
          </a:p>
          <a:p>
            <a:pPr algn="ctr"/>
            <a:r>
              <a:rPr lang="en-US" dirty="0" smtClean="0"/>
              <a:t>Panama City, Panama, June 30 – July 3,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08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Forward</a:t>
            </a:r>
            <a:endParaRPr lang="en-US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sz="2600" dirty="0" smtClean="0"/>
          </a:p>
          <a:p>
            <a:r>
              <a:rPr lang="en-US" dirty="0" smtClean="0"/>
              <a:t>Implement Annex II obligations</a:t>
            </a:r>
          </a:p>
          <a:p>
            <a:endParaRPr lang="en-US" dirty="0" smtClean="0"/>
          </a:p>
          <a:p>
            <a:r>
              <a:rPr lang="en-US" dirty="0" smtClean="0"/>
              <a:t>Share information on implementation</a:t>
            </a:r>
          </a:p>
          <a:p>
            <a:endParaRPr lang="en-US" dirty="0" smtClean="0"/>
          </a:p>
          <a:p>
            <a:r>
              <a:rPr lang="en-US" dirty="0" smtClean="0"/>
              <a:t>Identify remaining populations &amp; habitats</a:t>
            </a:r>
          </a:p>
          <a:p>
            <a:endParaRPr lang="en-US" dirty="0" smtClean="0"/>
          </a:p>
          <a:p>
            <a:r>
              <a:rPr lang="en-US" dirty="0" smtClean="0"/>
              <a:t>Increase awareness &amp; capacity building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2038350"/>
            <a:ext cx="193357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6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666751"/>
            <a:ext cx="5205844" cy="34290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9800" y="742950"/>
            <a:ext cx="2590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Weight: up 1 </a:t>
            </a:r>
            <a:r>
              <a:rPr lang="en-US" b="1" dirty="0" err="1" smtClean="0"/>
              <a:t>mt</a:t>
            </a:r>
            <a:endParaRPr lang="en-US" b="1" dirty="0" smtClean="0"/>
          </a:p>
          <a:p>
            <a:endParaRPr lang="en-US" dirty="0" smtClean="0"/>
          </a:p>
          <a:p>
            <a:r>
              <a:rPr lang="en-US" b="1" dirty="0" smtClean="0"/>
              <a:t>Lifespan: 25-30 </a:t>
            </a:r>
            <a:r>
              <a:rPr lang="en-US" b="1" dirty="0" err="1" smtClean="0"/>
              <a:t>yrs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/>
              <a:t>M</a:t>
            </a:r>
            <a:r>
              <a:rPr lang="en-US" b="1" dirty="0" smtClean="0"/>
              <a:t>aturity:</a:t>
            </a:r>
            <a:r>
              <a:rPr lang="en-US" dirty="0" smtClean="0"/>
              <a:t> </a:t>
            </a:r>
            <a:r>
              <a:rPr lang="en-US" b="1" dirty="0" smtClean="0"/>
              <a:t>8</a:t>
            </a:r>
            <a:r>
              <a:rPr lang="en-US" b="1" dirty="0"/>
              <a:t>-</a:t>
            </a:r>
            <a:r>
              <a:rPr lang="en-US" b="1" dirty="0" smtClean="0"/>
              <a:t>10 </a:t>
            </a:r>
            <a:r>
              <a:rPr lang="en-US" b="1" dirty="0" err="1" smtClean="0"/>
              <a:t>yrs</a:t>
            </a:r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# Pups: 1-14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8414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Sawfish_birth_shortest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4957" y="1200151"/>
            <a:ext cx="6034088" cy="3394472"/>
          </a:xfrm>
        </p:spPr>
      </p:pic>
    </p:spTree>
    <p:extLst>
      <p:ext uri="{BB962C8B-B14F-4D97-AF65-F5344CB8AC3E}">
        <p14:creationId xmlns:p14="http://schemas.microsoft.com/office/powerpoint/2010/main" val="430306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7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hlinkClick r:id="rId3"/>
              </a:rPr>
              <a:t>https://youtu.be/gt-sE14dYXs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5006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Habitat</a:t>
            </a:r>
            <a:endParaRPr lang="en-US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Mangroves </a:t>
            </a:r>
          </a:p>
          <a:p>
            <a:r>
              <a:rPr lang="en-US" dirty="0" smtClean="0"/>
              <a:t>Estuaries </a:t>
            </a:r>
          </a:p>
          <a:p>
            <a:r>
              <a:rPr lang="en-US" dirty="0" smtClean="0"/>
              <a:t>Deeper water as adults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Diet:</a:t>
            </a:r>
            <a:r>
              <a:rPr lang="en-US" dirty="0" smtClean="0"/>
              <a:t> small fishes &amp;</a:t>
            </a:r>
          </a:p>
          <a:p>
            <a:pPr marL="0" indent="0">
              <a:buNone/>
            </a:pPr>
            <a:r>
              <a:rPr lang="en-US" dirty="0"/>
              <a:t>c</a:t>
            </a:r>
            <a:r>
              <a:rPr lang="en-US" dirty="0" smtClean="0"/>
              <a:t>rustaceans; benthic </a:t>
            </a:r>
          </a:p>
          <a:p>
            <a:pPr marL="0" indent="0">
              <a:buNone/>
            </a:pPr>
            <a:r>
              <a:rPr lang="en-US" dirty="0" smtClean="0"/>
              <a:t>organisms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552" y="1655564"/>
            <a:ext cx="3962400" cy="316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Largetooth</a:t>
            </a:r>
            <a:r>
              <a:rPr lang="en-US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sawfish (</a:t>
            </a:r>
            <a:r>
              <a:rPr lang="en-US" b="1" i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Pristis</a:t>
            </a:r>
            <a:r>
              <a:rPr lang="en-US" b="1" i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pristis</a:t>
            </a:r>
            <a:r>
              <a:rPr lang="en-US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1248306"/>
            <a:ext cx="5954245" cy="3273202"/>
          </a:xfr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405" y="3257550"/>
            <a:ext cx="4310444" cy="1413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827" y="1248306"/>
            <a:ext cx="2895600" cy="1929646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6" name="TextBox 5"/>
          <p:cNvSpPr txBox="1"/>
          <p:nvPr/>
        </p:nvSpPr>
        <p:spPr>
          <a:xfrm>
            <a:off x="1492828" y="4839641"/>
            <a:ext cx="7619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Lucy R. Harrison &amp; Nicholas K.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Dulvy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eds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Sawfish: A Global Strategy for Conservation (Vancouver: IUCN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SSG, 2014</a:t>
            </a:r>
            <a:r>
              <a:rPr lang="en-US" sz="1200" dirty="0" smtClean="0"/>
              <a:t>)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28575" y="1685658"/>
            <a:ext cx="141417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Recent records:</a:t>
            </a:r>
          </a:p>
          <a:p>
            <a:pPr marL="171450" indent="-171450">
              <a:buFontTx/>
              <a:buChar char="-"/>
            </a:pPr>
            <a:r>
              <a:rPr lang="en-US" sz="1100" dirty="0" smtClean="0"/>
              <a:t>Nicaragua</a:t>
            </a:r>
          </a:p>
          <a:p>
            <a:pPr marL="171450" indent="-171450">
              <a:buFontTx/>
              <a:buChar char="-"/>
            </a:pPr>
            <a:r>
              <a:rPr lang="en-US" sz="1100" dirty="0" smtClean="0"/>
              <a:t>Costa Rica </a:t>
            </a:r>
          </a:p>
          <a:p>
            <a:pPr marL="171450" indent="-171450">
              <a:buFontTx/>
              <a:buChar char="-"/>
            </a:pPr>
            <a:r>
              <a:rPr lang="en-US" sz="1100" dirty="0" smtClean="0"/>
              <a:t>Panama (Pacific)</a:t>
            </a:r>
          </a:p>
          <a:p>
            <a:pPr marL="171450" indent="-171450">
              <a:buFontTx/>
              <a:buChar char="-"/>
            </a:pPr>
            <a:r>
              <a:rPr lang="en-US" sz="1100" dirty="0" smtClean="0"/>
              <a:t>Colombia (Pacific) </a:t>
            </a:r>
          </a:p>
          <a:p>
            <a:pPr marL="171450" indent="-171450">
              <a:buFontTx/>
              <a:buChar char="-"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9889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Smalltooth</a:t>
            </a:r>
            <a:r>
              <a:rPr lang="en-US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sawfish (</a:t>
            </a:r>
            <a:r>
              <a:rPr lang="en-US" b="1" i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Pristis</a:t>
            </a:r>
            <a:r>
              <a:rPr lang="en-US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pectinata</a:t>
            </a:r>
            <a:r>
              <a:rPr lang="en-US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958590"/>
            <a:ext cx="6033911" cy="4019550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333749"/>
            <a:ext cx="4483196" cy="139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276350"/>
            <a:ext cx="2857500" cy="160020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6" name="TextBox 5"/>
          <p:cNvSpPr txBox="1"/>
          <p:nvPr/>
        </p:nvSpPr>
        <p:spPr>
          <a:xfrm>
            <a:off x="1492828" y="4839641"/>
            <a:ext cx="7619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Lucy R. Harrison &amp; Nicholas K.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Dulvy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eds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Sawfish: A Global Strategy for Conservation (Vancouver: IUCN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SSG, 2014</a:t>
            </a:r>
            <a:r>
              <a:rPr lang="en-US" sz="1200" dirty="0" smtClean="0"/>
              <a:t>) 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678945"/>
            <a:ext cx="136127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Distinct populations:</a:t>
            </a:r>
          </a:p>
          <a:p>
            <a:pPr marL="171450" indent="-171450">
              <a:buFontTx/>
              <a:buChar char="-"/>
            </a:pPr>
            <a:r>
              <a:rPr lang="en-US" sz="1100" dirty="0" smtClean="0"/>
              <a:t>U.S. (Florida)</a:t>
            </a:r>
          </a:p>
          <a:p>
            <a:pPr marL="171450" indent="-171450">
              <a:buFontTx/>
              <a:buChar char="-"/>
            </a:pPr>
            <a:r>
              <a:rPr lang="en-US" sz="1100" dirty="0" smtClean="0"/>
              <a:t>The Bahamas</a:t>
            </a:r>
          </a:p>
          <a:p>
            <a:endParaRPr lang="en-US" sz="1100" dirty="0"/>
          </a:p>
          <a:p>
            <a:endParaRPr lang="en-US" sz="1100" dirty="0" smtClean="0"/>
          </a:p>
          <a:p>
            <a:r>
              <a:rPr lang="en-US" sz="1100" dirty="0" smtClean="0"/>
              <a:t>Recent records:</a:t>
            </a:r>
          </a:p>
          <a:p>
            <a:pPr marL="171450" indent="-171450">
              <a:buFontTx/>
              <a:buChar char="-"/>
            </a:pPr>
            <a:r>
              <a:rPr lang="en-US" sz="1100" dirty="0" smtClean="0"/>
              <a:t>Cuba</a:t>
            </a:r>
          </a:p>
          <a:p>
            <a:pPr marL="171450" indent="-171450">
              <a:buFontTx/>
              <a:buChar char="-"/>
            </a:pPr>
            <a:r>
              <a:rPr lang="en-US" sz="1100" dirty="0" smtClean="0"/>
              <a:t>Costa Rica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63113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Threats</a:t>
            </a:r>
            <a:endParaRPr lang="en-US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Directed fisheries &amp; bycatch</a:t>
            </a:r>
          </a:p>
          <a:p>
            <a:r>
              <a:rPr lang="en-US" dirty="0" smtClean="0"/>
              <a:t>Trade in body parts</a:t>
            </a:r>
          </a:p>
          <a:p>
            <a:r>
              <a:rPr lang="en-US" dirty="0" smtClean="0"/>
              <a:t>Habitat loss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711777"/>
            <a:ext cx="1905000" cy="24003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237337"/>
            <a:ext cx="2275610" cy="151707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986816"/>
            <a:ext cx="2782243" cy="156613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419350"/>
            <a:ext cx="3213100" cy="240982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83584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Biologically Unique, Culturally Significant</a:t>
            </a:r>
            <a:endParaRPr lang="en-US" sz="36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10" y="2842005"/>
            <a:ext cx="5086350" cy="16954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4530619"/>
            <a:ext cx="883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Ruth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H.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Leeney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“Searching for River Monsters” (April 2016), The Marine Biologist, pp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15-18;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Matthew T.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McDavitt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Cipactli’s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sword,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Tlaltecuhtli’s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teeth: deciphering the sawfish &amp; shark offerings in the Aztec Great Temple” (March 2002), 14 Shark News pp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4-7 . 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76350"/>
            <a:ext cx="2447924" cy="189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275" y="1047750"/>
            <a:ext cx="3352800" cy="188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53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9248</TotalTime>
  <Words>259</Words>
  <Application>Microsoft Office PowerPoint</Application>
  <PresentationFormat>On-screen Show (16:9)</PresentationFormat>
  <Paragraphs>65</Paragraphs>
  <Slides>10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Executive</vt:lpstr>
      <vt:lpstr>Sawfish of the Caribbean What We Know and Where We Go from Here</vt:lpstr>
      <vt:lpstr>PowerPoint Presentation</vt:lpstr>
      <vt:lpstr>PowerPoint Presentation</vt:lpstr>
      <vt:lpstr>PowerPoint Presentation</vt:lpstr>
      <vt:lpstr>Habitat</vt:lpstr>
      <vt:lpstr>Largetooth sawfish (Pristis pristis)</vt:lpstr>
      <vt:lpstr>Smalltooth sawfish (Pristis pectinata)</vt:lpstr>
      <vt:lpstr>Threats</vt:lpstr>
      <vt:lpstr>Biologically Unique, Culturally Significant</vt:lpstr>
      <vt:lpstr>Course Forward</vt:lpstr>
    </vt:vector>
  </TitlesOfParts>
  <Company>Qualitrol Company LLC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Olga</dc:creator>
  <cp:lastModifiedBy>Olga</cp:lastModifiedBy>
  <cp:revision>100</cp:revision>
  <dcterms:created xsi:type="dcterms:W3CDTF">2019-03-29T11:45:15Z</dcterms:created>
  <dcterms:modified xsi:type="dcterms:W3CDTF">2025-06-30T15:19:29Z</dcterms:modified>
</cp:coreProperties>
</file>